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ompt Medium" charset="1" panose="00000600000000000000"/>
      <p:regular r:id="rId16"/>
    </p:embeddedFont>
    <p:embeddedFont>
      <p:font typeface="Mukta Light" charset="1" panose="020B0000000000000000"/>
      <p:regular r:id="rId17"/>
    </p:embeddedFont>
    <p:embeddedFont>
      <p:font typeface="Mukta Bold" charset="1" panose="020B0000000000000000"/>
      <p:regular r:id="rId18"/>
    </p:embeddedFont>
    <p:embeddedFont>
      <p:font typeface="Prompt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8046" y="2441972"/>
            <a:ext cx="9269909" cy="2571750"/>
            <a:chOff x="0" y="0"/>
            <a:chExt cx="12359878" cy="3429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59878" cy="3429000"/>
            </a:xfrm>
            <a:custGeom>
              <a:avLst/>
              <a:gdLst/>
              <a:ahLst/>
              <a:cxnLst/>
              <a:rect r="r" b="b" t="t" l="l"/>
              <a:pathLst>
                <a:path h="3429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359878" cy="3457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HR Analytics Dashboard: Unlocking Workforce Potential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38046" y="5476577"/>
            <a:ext cx="9269909" cy="1481435"/>
            <a:chOff x="0" y="0"/>
            <a:chExt cx="12359878" cy="1975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59878" cy="1975247"/>
            </a:xfrm>
            <a:custGeom>
              <a:avLst/>
              <a:gdLst/>
              <a:ahLst/>
              <a:cxnLst/>
              <a:rect r="r" b="b" t="t" l="l"/>
              <a:pathLst>
                <a:path h="1975247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2359878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Transform your HR strategy with data-driven insights. This dashboard empowers you to understand your workforce, improve employee retention, and boost performance.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33284" y="7323385"/>
            <a:ext cx="503188" cy="503188"/>
            <a:chOff x="0" y="0"/>
            <a:chExt cx="670917" cy="6709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0941" cy="670941"/>
            </a:xfrm>
            <a:custGeom>
              <a:avLst/>
              <a:gdLst/>
              <a:ahLst/>
              <a:cxnLst/>
              <a:rect r="r" b="b" t="t" l="l"/>
              <a:pathLst>
                <a:path h="670941" w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7947571" y="7337672"/>
            <a:ext cx="474612" cy="474612"/>
          </a:xfrm>
          <a:custGeom>
            <a:avLst/>
            <a:gdLst/>
            <a:ahLst/>
            <a:cxnLst/>
            <a:rect r="r" b="b" t="t" l="l"/>
            <a:pathLst>
              <a:path h="474612" w="474612">
                <a:moveTo>
                  <a:pt x="0" y="0"/>
                </a:moveTo>
                <a:lnTo>
                  <a:pt x="474613" y="0"/>
                </a:lnTo>
                <a:lnTo>
                  <a:pt x="474613" y="474613"/>
                </a:lnTo>
                <a:lnTo>
                  <a:pt x="0" y="474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585895" y="7305080"/>
            <a:ext cx="3226594" cy="539949"/>
            <a:chOff x="0" y="0"/>
            <a:chExt cx="4302125" cy="7199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02125" cy="719932"/>
            </a:xfrm>
            <a:custGeom>
              <a:avLst/>
              <a:gdLst/>
              <a:ahLst/>
              <a:cxnLst/>
              <a:rect r="r" b="b" t="t" l="l"/>
              <a:pathLst>
                <a:path h="719932" w="4302125">
                  <a:moveTo>
                    <a:pt x="0" y="0"/>
                  </a:moveTo>
                  <a:lnTo>
                    <a:pt x="4302125" y="0"/>
                  </a:lnTo>
                  <a:lnTo>
                    <a:pt x="4302125" y="719932"/>
                  </a:lnTo>
                  <a:lnTo>
                    <a:pt x="0" y="719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4302125" cy="7866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49"/>
                </a:lnSpc>
              </a:pPr>
              <a:r>
                <a:rPr lang="en-US" sz="3000" b="true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by ABHISHEK AHER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32364" y="3459418"/>
            <a:ext cx="3823272" cy="2020506"/>
            <a:chOff x="0" y="0"/>
            <a:chExt cx="5097696" cy="26940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7696" cy="2694009"/>
            </a:xfrm>
            <a:custGeom>
              <a:avLst/>
              <a:gdLst/>
              <a:ahLst/>
              <a:cxnLst/>
              <a:rect r="r" b="b" t="t" l="l"/>
              <a:pathLst>
                <a:path h="2694009" w="5097696">
                  <a:moveTo>
                    <a:pt x="0" y="0"/>
                  </a:moveTo>
                  <a:lnTo>
                    <a:pt x="5097696" y="0"/>
                  </a:lnTo>
                  <a:lnTo>
                    <a:pt x="5097696" y="2694009"/>
                  </a:lnTo>
                  <a:lnTo>
                    <a:pt x="0" y="26940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097696" cy="27225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b="true" sz="5374" u="sng">
                  <a:solidFill>
                    <a:srgbClr val="C6BFEE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                       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22848"/>
          </a:xfrm>
          <a:custGeom>
            <a:avLst/>
            <a:gdLst/>
            <a:ahLst/>
            <a:cxnLst/>
            <a:rect r="r" b="b" t="t" l="l"/>
            <a:pathLst>
              <a:path h="3022848" w="18288000">
                <a:moveTo>
                  <a:pt x="0" y="0"/>
                </a:moveTo>
                <a:lnTo>
                  <a:pt x="18288000" y="0"/>
                </a:lnTo>
                <a:lnTo>
                  <a:pt x="18288000" y="3022848"/>
                </a:lnTo>
                <a:lnTo>
                  <a:pt x="0" y="3022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" t="0" r="-5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6385" y="3687812"/>
            <a:ext cx="7130582" cy="921099"/>
            <a:chOff x="0" y="0"/>
            <a:chExt cx="9507443" cy="1228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7443" cy="1228132"/>
            </a:xfrm>
            <a:custGeom>
              <a:avLst/>
              <a:gdLst/>
              <a:ahLst/>
              <a:cxnLst/>
              <a:rect r="r" b="b" t="t" l="l"/>
              <a:pathLst>
                <a:path h="1228132" w="9507443">
                  <a:moveTo>
                    <a:pt x="0" y="0"/>
                  </a:moveTo>
                  <a:lnTo>
                    <a:pt x="9507443" y="0"/>
                  </a:lnTo>
                  <a:lnTo>
                    <a:pt x="9507443" y="1228132"/>
                  </a:lnTo>
                  <a:lnTo>
                    <a:pt x="0" y="1228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507443" cy="12567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50"/>
                </a:lnSpc>
              </a:pPr>
              <a:r>
                <a:rPr lang="en-US" sz="41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Workforce Metrics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6385" y="4843016"/>
            <a:ext cx="8116192" cy="798016"/>
            <a:chOff x="0" y="0"/>
            <a:chExt cx="10821590" cy="1064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21590" cy="1064022"/>
            </a:xfrm>
            <a:custGeom>
              <a:avLst/>
              <a:gdLst/>
              <a:ahLst/>
              <a:cxnLst/>
              <a:rect r="r" b="b" t="t" l="l"/>
              <a:pathLst>
                <a:path h="1064022" w="10821590">
                  <a:moveTo>
                    <a:pt x="0" y="0"/>
                  </a:moveTo>
                  <a:lnTo>
                    <a:pt x="10821590" y="0"/>
                  </a:lnTo>
                  <a:lnTo>
                    <a:pt x="10821590" y="1064022"/>
                  </a:lnTo>
                  <a:lnTo>
                    <a:pt x="0" y="1064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3825"/>
              <a:ext cx="10821590" cy="940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250"/>
                </a:lnSpc>
              </a:pPr>
              <a:r>
                <a:rPr lang="en-US" sz="6250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1470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1010" y="5943154"/>
            <a:ext cx="2686943" cy="335756"/>
            <a:chOff x="0" y="0"/>
            <a:chExt cx="3582590" cy="447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82590" cy="447675"/>
            </a:xfrm>
            <a:custGeom>
              <a:avLst/>
              <a:gdLst/>
              <a:ahLst/>
              <a:cxnLst/>
              <a:rect r="r" b="b" t="t" l="l"/>
              <a:pathLst>
                <a:path h="447675" w="3582590">
                  <a:moveTo>
                    <a:pt x="0" y="0"/>
                  </a:moveTo>
                  <a:lnTo>
                    <a:pt x="3582590" y="0"/>
                  </a:lnTo>
                  <a:lnTo>
                    <a:pt x="3582590" y="447675"/>
                  </a:lnTo>
                  <a:lnTo>
                    <a:pt x="0" y="447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582590" cy="466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062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Total Employees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6385" y="6423869"/>
            <a:ext cx="8116192" cy="386954"/>
            <a:chOff x="0" y="0"/>
            <a:chExt cx="10821590" cy="515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21590" cy="515938"/>
            </a:xfrm>
            <a:custGeom>
              <a:avLst/>
              <a:gdLst/>
              <a:ahLst/>
              <a:cxnLst/>
              <a:rect r="r" b="b" t="t" l="l"/>
              <a:pathLst>
                <a:path h="515938" w="10821590">
                  <a:moveTo>
                    <a:pt x="0" y="0"/>
                  </a:moveTo>
                  <a:lnTo>
                    <a:pt x="10821590" y="0"/>
                  </a:lnTo>
                  <a:lnTo>
                    <a:pt x="10821590" y="515938"/>
                  </a:lnTo>
                  <a:lnTo>
                    <a:pt x="0" y="515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0821590" cy="5921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 growing organization.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25272" y="4843016"/>
            <a:ext cx="8116341" cy="798016"/>
            <a:chOff x="0" y="0"/>
            <a:chExt cx="10821788" cy="10640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21788" cy="1064022"/>
            </a:xfrm>
            <a:custGeom>
              <a:avLst/>
              <a:gdLst/>
              <a:ahLst/>
              <a:cxnLst/>
              <a:rect r="r" b="b" t="t" l="l"/>
              <a:pathLst>
                <a:path h="1064022" w="10821788">
                  <a:moveTo>
                    <a:pt x="0" y="0"/>
                  </a:moveTo>
                  <a:lnTo>
                    <a:pt x="10821788" y="0"/>
                  </a:lnTo>
                  <a:lnTo>
                    <a:pt x="10821788" y="1064022"/>
                  </a:lnTo>
                  <a:lnTo>
                    <a:pt x="0" y="1064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23825"/>
              <a:ext cx="10821788" cy="940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250"/>
                </a:lnSpc>
              </a:pPr>
              <a:r>
                <a:rPr lang="en-US" sz="6250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16%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39897" y="5943154"/>
            <a:ext cx="2686942" cy="335756"/>
            <a:chOff x="0" y="0"/>
            <a:chExt cx="3582590" cy="447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582590" cy="447675"/>
            </a:xfrm>
            <a:custGeom>
              <a:avLst/>
              <a:gdLst/>
              <a:ahLst/>
              <a:cxnLst/>
              <a:rect r="r" b="b" t="t" l="l"/>
              <a:pathLst>
                <a:path h="447675" w="3582590">
                  <a:moveTo>
                    <a:pt x="0" y="0"/>
                  </a:moveTo>
                  <a:lnTo>
                    <a:pt x="3582590" y="0"/>
                  </a:lnTo>
                  <a:lnTo>
                    <a:pt x="3582590" y="447675"/>
                  </a:lnTo>
                  <a:lnTo>
                    <a:pt x="0" y="447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582590" cy="466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062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Attrition Rate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25272" y="6423869"/>
            <a:ext cx="8116341" cy="386954"/>
            <a:chOff x="0" y="0"/>
            <a:chExt cx="10821788" cy="5159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21788" cy="515938"/>
            </a:xfrm>
            <a:custGeom>
              <a:avLst/>
              <a:gdLst/>
              <a:ahLst/>
              <a:cxnLst/>
              <a:rect r="r" b="b" t="t" l="l"/>
              <a:pathLst>
                <a:path h="515938" w="10821788">
                  <a:moveTo>
                    <a:pt x="0" y="0"/>
                  </a:moveTo>
                  <a:lnTo>
                    <a:pt x="10821788" y="0"/>
                  </a:lnTo>
                  <a:lnTo>
                    <a:pt x="10821788" y="515938"/>
                  </a:lnTo>
                  <a:lnTo>
                    <a:pt x="0" y="515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0821788" cy="5921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Room for improvement.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46385" y="7657059"/>
            <a:ext cx="8116192" cy="798016"/>
            <a:chOff x="0" y="0"/>
            <a:chExt cx="10821590" cy="1064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821590" cy="1064022"/>
            </a:xfrm>
            <a:custGeom>
              <a:avLst/>
              <a:gdLst/>
              <a:ahLst/>
              <a:cxnLst/>
              <a:rect r="r" b="b" t="t" l="l"/>
              <a:pathLst>
                <a:path h="1064022" w="10821590">
                  <a:moveTo>
                    <a:pt x="0" y="0"/>
                  </a:moveTo>
                  <a:lnTo>
                    <a:pt x="10821590" y="0"/>
                  </a:lnTo>
                  <a:lnTo>
                    <a:pt x="10821590" y="1064022"/>
                  </a:lnTo>
                  <a:lnTo>
                    <a:pt x="0" y="1064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23825"/>
              <a:ext cx="10821590" cy="940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250"/>
                </a:lnSpc>
              </a:pPr>
              <a:r>
                <a:rPr lang="en-US" sz="6250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37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561010" y="8757196"/>
            <a:ext cx="2686943" cy="335756"/>
            <a:chOff x="0" y="0"/>
            <a:chExt cx="3582590" cy="447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582590" cy="447675"/>
            </a:xfrm>
            <a:custGeom>
              <a:avLst/>
              <a:gdLst/>
              <a:ahLst/>
              <a:cxnLst/>
              <a:rect r="r" b="b" t="t" l="l"/>
              <a:pathLst>
                <a:path h="447675" w="3582590">
                  <a:moveTo>
                    <a:pt x="0" y="0"/>
                  </a:moveTo>
                  <a:lnTo>
                    <a:pt x="3582590" y="0"/>
                  </a:lnTo>
                  <a:lnTo>
                    <a:pt x="3582590" y="447675"/>
                  </a:lnTo>
                  <a:lnTo>
                    <a:pt x="0" y="447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582590" cy="466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062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Avg. Age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46385" y="9237910"/>
            <a:ext cx="8116192" cy="386954"/>
            <a:chOff x="0" y="0"/>
            <a:chExt cx="10821590" cy="5159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821590" cy="515938"/>
            </a:xfrm>
            <a:custGeom>
              <a:avLst/>
              <a:gdLst/>
              <a:ahLst/>
              <a:cxnLst/>
              <a:rect r="r" b="b" t="t" l="l"/>
              <a:pathLst>
                <a:path h="515938" w="10821590">
                  <a:moveTo>
                    <a:pt x="0" y="0"/>
                  </a:moveTo>
                  <a:lnTo>
                    <a:pt x="10821590" y="0"/>
                  </a:lnTo>
                  <a:lnTo>
                    <a:pt x="10821590" y="515938"/>
                  </a:lnTo>
                  <a:lnTo>
                    <a:pt x="0" y="515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0821590" cy="5921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Experienced team.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25272" y="7657059"/>
            <a:ext cx="8116341" cy="798016"/>
            <a:chOff x="0" y="0"/>
            <a:chExt cx="10821788" cy="106402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21788" cy="1064022"/>
            </a:xfrm>
            <a:custGeom>
              <a:avLst/>
              <a:gdLst/>
              <a:ahLst/>
              <a:cxnLst/>
              <a:rect r="r" b="b" t="t" l="l"/>
              <a:pathLst>
                <a:path h="1064022" w="10821788">
                  <a:moveTo>
                    <a:pt x="0" y="0"/>
                  </a:moveTo>
                  <a:lnTo>
                    <a:pt x="10821788" y="0"/>
                  </a:lnTo>
                  <a:lnTo>
                    <a:pt x="10821788" y="1064022"/>
                  </a:lnTo>
                  <a:lnTo>
                    <a:pt x="0" y="1064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23825"/>
              <a:ext cx="10821788" cy="940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250"/>
                </a:lnSpc>
              </a:pPr>
              <a:r>
                <a:rPr lang="en-US" sz="6250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$6.5K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039897" y="8757196"/>
            <a:ext cx="2686942" cy="335756"/>
            <a:chOff x="0" y="0"/>
            <a:chExt cx="3582590" cy="447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582590" cy="447675"/>
            </a:xfrm>
            <a:custGeom>
              <a:avLst/>
              <a:gdLst/>
              <a:ahLst/>
              <a:cxnLst/>
              <a:rect r="r" b="b" t="t" l="l"/>
              <a:pathLst>
                <a:path h="447675" w="3582590">
                  <a:moveTo>
                    <a:pt x="0" y="0"/>
                  </a:moveTo>
                  <a:lnTo>
                    <a:pt x="3582590" y="0"/>
                  </a:lnTo>
                  <a:lnTo>
                    <a:pt x="3582590" y="447675"/>
                  </a:lnTo>
                  <a:lnTo>
                    <a:pt x="0" y="447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3582590" cy="466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062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Avg. Salary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325272" y="9237910"/>
            <a:ext cx="8116341" cy="386954"/>
            <a:chOff x="0" y="0"/>
            <a:chExt cx="10821788" cy="5159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21788" cy="515938"/>
            </a:xfrm>
            <a:custGeom>
              <a:avLst/>
              <a:gdLst/>
              <a:ahLst/>
              <a:cxnLst/>
              <a:rect r="r" b="b" t="t" l="l"/>
              <a:pathLst>
                <a:path h="515938" w="10821788">
                  <a:moveTo>
                    <a:pt x="0" y="0"/>
                  </a:moveTo>
                  <a:lnTo>
                    <a:pt x="10821788" y="0"/>
                  </a:lnTo>
                  <a:lnTo>
                    <a:pt x="10821788" y="515938"/>
                  </a:lnTo>
                  <a:lnTo>
                    <a:pt x="0" y="515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10821788" cy="5921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Competitive pay.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9689" y="659755"/>
            <a:ext cx="5331321" cy="666304"/>
            <a:chOff x="0" y="0"/>
            <a:chExt cx="7108428" cy="8884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08428" cy="888405"/>
            </a:xfrm>
            <a:custGeom>
              <a:avLst/>
              <a:gdLst/>
              <a:ahLst/>
              <a:cxnLst/>
              <a:rect r="r" b="b" t="t" l="l"/>
              <a:pathLst>
                <a:path h="888405" w="7108428">
                  <a:moveTo>
                    <a:pt x="0" y="0"/>
                  </a:moveTo>
                  <a:lnTo>
                    <a:pt x="7108428" y="0"/>
                  </a:lnTo>
                  <a:lnTo>
                    <a:pt x="7108428" y="888405"/>
                  </a:lnTo>
                  <a:lnTo>
                    <a:pt x="0" y="888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108428" cy="907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87"/>
                </a:lnSpc>
              </a:pPr>
              <a:r>
                <a:rPr lang="en-US" sz="41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Gender Distribution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839689" y="1805880"/>
            <a:ext cx="12911435" cy="6952358"/>
          </a:xfrm>
          <a:custGeom>
            <a:avLst/>
            <a:gdLst/>
            <a:ahLst/>
            <a:cxnLst/>
            <a:rect r="r" b="b" t="t" l="l"/>
            <a:pathLst>
              <a:path h="6952358" w="12911435">
                <a:moveTo>
                  <a:pt x="0" y="0"/>
                </a:moveTo>
                <a:lnTo>
                  <a:pt x="12911435" y="0"/>
                </a:lnTo>
                <a:lnTo>
                  <a:pt x="12911435" y="6952358"/>
                </a:lnTo>
                <a:lnTo>
                  <a:pt x="0" y="695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13289" y="8796338"/>
            <a:ext cx="239911" cy="239911"/>
            <a:chOff x="0" y="0"/>
            <a:chExt cx="319882" cy="3198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9913" cy="319913"/>
            </a:xfrm>
            <a:custGeom>
              <a:avLst/>
              <a:gdLst/>
              <a:ahLst/>
              <a:cxnLst/>
              <a:rect r="r" b="b" t="t" l="l"/>
              <a:pathLst>
                <a:path h="319913" w="319913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89433" y="0"/>
                  </a:lnTo>
                  <a:cubicBezTo>
                    <a:pt x="306324" y="0"/>
                    <a:pt x="319913" y="13589"/>
                    <a:pt x="319913" y="30480"/>
                  </a:cubicBezTo>
                  <a:lnTo>
                    <a:pt x="319913" y="289433"/>
                  </a:lnTo>
                  <a:cubicBezTo>
                    <a:pt x="319913" y="306324"/>
                    <a:pt x="306324" y="319913"/>
                    <a:pt x="289433" y="319913"/>
                  </a:cubicBezTo>
                  <a:lnTo>
                    <a:pt x="30480" y="319913"/>
                  </a:lnTo>
                  <a:cubicBezTo>
                    <a:pt x="13589" y="319913"/>
                    <a:pt x="0" y="306324"/>
                    <a:pt x="0" y="289433"/>
                  </a:cubicBezTo>
                  <a:close/>
                </a:path>
              </a:pathLst>
            </a:custGeom>
            <a:solidFill>
              <a:srgbClr val="3C203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29400" y="8796338"/>
            <a:ext cx="570756" cy="239911"/>
            <a:chOff x="0" y="0"/>
            <a:chExt cx="761008" cy="3198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1008" cy="319882"/>
            </a:xfrm>
            <a:custGeom>
              <a:avLst/>
              <a:gdLst/>
              <a:ahLst/>
              <a:cxnLst/>
              <a:rect r="r" b="b" t="t" l="l"/>
              <a:pathLst>
                <a:path h="319882" w="761008">
                  <a:moveTo>
                    <a:pt x="0" y="0"/>
                  </a:moveTo>
                  <a:lnTo>
                    <a:pt x="761008" y="0"/>
                  </a:lnTo>
                  <a:lnTo>
                    <a:pt x="761008" y="319882"/>
                  </a:lnTo>
                  <a:lnTo>
                    <a:pt x="0" y="319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761008" cy="2817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874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Males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90656" y="8796338"/>
            <a:ext cx="239911" cy="239911"/>
            <a:chOff x="0" y="0"/>
            <a:chExt cx="319882" cy="3198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913" cy="319913"/>
            </a:xfrm>
            <a:custGeom>
              <a:avLst/>
              <a:gdLst/>
              <a:ahLst/>
              <a:cxnLst/>
              <a:rect r="r" b="b" t="t" l="l"/>
              <a:pathLst>
                <a:path h="319913" w="319913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89433" y="0"/>
                  </a:lnTo>
                  <a:cubicBezTo>
                    <a:pt x="306324" y="0"/>
                    <a:pt x="319913" y="13589"/>
                    <a:pt x="319913" y="30480"/>
                  </a:cubicBezTo>
                  <a:lnTo>
                    <a:pt x="319913" y="289433"/>
                  </a:lnTo>
                  <a:cubicBezTo>
                    <a:pt x="319913" y="306324"/>
                    <a:pt x="306324" y="319913"/>
                    <a:pt x="289433" y="319913"/>
                  </a:cubicBezTo>
                  <a:lnTo>
                    <a:pt x="30480" y="319913"/>
                  </a:lnTo>
                  <a:cubicBezTo>
                    <a:pt x="13589" y="319913"/>
                    <a:pt x="0" y="306324"/>
                    <a:pt x="0" y="289433"/>
                  </a:cubicBezTo>
                  <a:close/>
                </a:path>
              </a:pathLst>
            </a:custGeom>
            <a:solidFill>
              <a:srgbClr val="B36DA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706766" y="8796338"/>
            <a:ext cx="798760" cy="239911"/>
            <a:chOff x="0" y="0"/>
            <a:chExt cx="1065013" cy="319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5013" cy="319882"/>
            </a:xfrm>
            <a:custGeom>
              <a:avLst/>
              <a:gdLst/>
              <a:ahLst/>
              <a:cxnLst/>
              <a:rect r="r" b="b" t="t" l="l"/>
              <a:pathLst>
                <a:path h="319882" w="1065013">
                  <a:moveTo>
                    <a:pt x="0" y="0"/>
                  </a:moveTo>
                  <a:lnTo>
                    <a:pt x="1065013" y="0"/>
                  </a:lnTo>
                  <a:lnTo>
                    <a:pt x="1065013" y="319882"/>
                  </a:lnTo>
                  <a:lnTo>
                    <a:pt x="0" y="319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065013" cy="2817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874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Females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9689" y="9306074"/>
            <a:ext cx="16608624" cy="383827"/>
            <a:chOff x="0" y="0"/>
            <a:chExt cx="22144832" cy="511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144831" cy="511770"/>
            </a:xfrm>
            <a:custGeom>
              <a:avLst/>
              <a:gdLst/>
              <a:ahLst/>
              <a:cxnLst/>
              <a:rect r="r" b="b" t="t" l="l"/>
              <a:pathLst>
                <a:path h="511770" w="22144831">
                  <a:moveTo>
                    <a:pt x="0" y="0"/>
                  </a:moveTo>
                  <a:lnTo>
                    <a:pt x="22144831" y="0"/>
                  </a:lnTo>
                  <a:lnTo>
                    <a:pt x="22144831" y="511770"/>
                  </a:lnTo>
                  <a:lnTo>
                    <a:pt x="0" y="5117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22144832" cy="5879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The workforce comprises 60% males and 40% females. This distribution provides a foundation for understanding diversity within the organization.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8046" y="2627560"/>
            <a:ext cx="8643694" cy="1172782"/>
            <a:chOff x="0" y="0"/>
            <a:chExt cx="11524925" cy="15637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24925" cy="1563709"/>
            </a:xfrm>
            <a:custGeom>
              <a:avLst/>
              <a:gdLst/>
              <a:ahLst/>
              <a:cxnLst/>
              <a:rect r="r" b="b" t="t" l="l"/>
              <a:pathLst>
                <a:path h="1563709" w="11524925">
                  <a:moveTo>
                    <a:pt x="0" y="0"/>
                  </a:moveTo>
                  <a:lnTo>
                    <a:pt x="11524925" y="0"/>
                  </a:lnTo>
                  <a:lnTo>
                    <a:pt x="11524925" y="1563709"/>
                  </a:lnTo>
                  <a:lnTo>
                    <a:pt x="0" y="1563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524925" cy="15922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Job Satisfaction Insights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28521" y="4285209"/>
            <a:ext cx="713334" cy="713334"/>
            <a:chOff x="0" y="0"/>
            <a:chExt cx="951112" cy="951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08169" y="4436120"/>
            <a:ext cx="153889" cy="411510"/>
            <a:chOff x="0" y="0"/>
            <a:chExt cx="205185" cy="548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185" cy="548680"/>
            </a:xfrm>
            <a:custGeom>
              <a:avLst/>
              <a:gdLst/>
              <a:ahLst/>
              <a:cxnLst/>
              <a:rect r="r" b="b" t="t" l="l"/>
              <a:pathLst>
                <a:path h="548680" w="205185">
                  <a:moveTo>
                    <a:pt x="0" y="0"/>
                  </a:moveTo>
                  <a:lnTo>
                    <a:pt x="205185" y="0"/>
                  </a:lnTo>
                  <a:lnTo>
                    <a:pt x="205185" y="548680"/>
                  </a:lnTo>
                  <a:lnTo>
                    <a:pt x="0" y="548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205185" cy="4820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40850" y="4294734"/>
            <a:ext cx="3429000" cy="428625"/>
            <a:chOff x="0" y="0"/>
            <a:chExt cx="4572000" cy="571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Sales Executives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40850" y="4908500"/>
            <a:ext cx="3477965" cy="987624"/>
            <a:chOff x="0" y="0"/>
            <a:chExt cx="4637287" cy="13168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7287" cy="1316832"/>
            </a:xfrm>
            <a:custGeom>
              <a:avLst/>
              <a:gdLst/>
              <a:ahLst/>
              <a:cxnLst/>
              <a:rect r="r" b="b" t="t" l="l"/>
              <a:pathLst>
                <a:path h="1316832" w="4637287">
                  <a:moveTo>
                    <a:pt x="0" y="0"/>
                  </a:moveTo>
                  <a:lnTo>
                    <a:pt x="4637287" y="0"/>
                  </a:lnTo>
                  <a:lnTo>
                    <a:pt x="463728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463728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Report the highest job satisfaction.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17810" y="4285209"/>
            <a:ext cx="713334" cy="713334"/>
            <a:chOff x="0" y="0"/>
            <a:chExt cx="951112" cy="9511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954149" y="4436120"/>
            <a:ext cx="240655" cy="411510"/>
            <a:chOff x="0" y="0"/>
            <a:chExt cx="320873" cy="5486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0873" cy="548680"/>
            </a:xfrm>
            <a:custGeom>
              <a:avLst/>
              <a:gdLst/>
              <a:ahLst/>
              <a:cxnLst/>
              <a:rect r="r" b="b" t="t" l="l"/>
              <a:pathLst>
                <a:path h="548680" w="320873">
                  <a:moveTo>
                    <a:pt x="0" y="0"/>
                  </a:moveTo>
                  <a:lnTo>
                    <a:pt x="320873" y="0"/>
                  </a:lnTo>
                  <a:lnTo>
                    <a:pt x="320873" y="548680"/>
                  </a:lnTo>
                  <a:lnTo>
                    <a:pt x="0" y="548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66675"/>
              <a:ext cx="320873" cy="4820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730139" y="4294734"/>
            <a:ext cx="3429000" cy="428625"/>
            <a:chOff x="0" y="0"/>
            <a:chExt cx="4572000" cy="571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Healthcare Reps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30139" y="4908500"/>
            <a:ext cx="3477965" cy="493811"/>
            <a:chOff x="0" y="0"/>
            <a:chExt cx="4637287" cy="6584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37287" cy="658415"/>
            </a:xfrm>
            <a:custGeom>
              <a:avLst/>
              <a:gdLst/>
              <a:ahLst/>
              <a:cxnLst/>
              <a:rect r="r" b="b" t="t" l="l"/>
              <a:pathLst>
                <a:path h="658415" w="4637287">
                  <a:moveTo>
                    <a:pt x="0" y="0"/>
                  </a:moveTo>
                  <a:lnTo>
                    <a:pt x="4637287" y="0"/>
                  </a:lnTo>
                  <a:lnTo>
                    <a:pt x="463728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463728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Have higher compensation.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928521" y="6542186"/>
            <a:ext cx="713334" cy="713334"/>
            <a:chOff x="0" y="0"/>
            <a:chExt cx="951112" cy="9511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165752" y="6693099"/>
            <a:ext cx="238720" cy="411510"/>
            <a:chOff x="0" y="0"/>
            <a:chExt cx="318293" cy="5486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18293" cy="548680"/>
            </a:xfrm>
            <a:custGeom>
              <a:avLst/>
              <a:gdLst/>
              <a:ahLst/>
              <a:cxnLst/>
              <a:rect r="r" b="b" t="t" l="l"/>
              <a:pathLst>
                <a:path h="548680" w="318293">
                  <a:moveTo>
                    <a:pt x="0" y="0"/>
                  </a:moveTo>
                  <a:lnTo>
                    <a:pt x="318293" y="0"/>
                  </a:lnTo>
                  <a:lnTo>
                    <a:pt x="318293" y="548680"/>
                  </a:lnTo>
                  <a:lnTo>
                    <a:pt x="0" y="548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66675"/>
              <a:ext cx="318293" cy="4820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187"/>
                </a:lnSpc>
              </a:pPr>
              <a:r>
                <a:rPr lang="en-US" sz="31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940850" y="6551711"/>
            <a:ext cx="3429000" cy="428625"/>
            <a:chOff x="0" y="0"/>
            <a:chExt cx="4572000" cy="5715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Research Directors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940850" y="7165479"/>
            <a:ext cx="8267105" cy="493811"/>
            <a:chOff x="0" y="0"/>
            <a:chExt cx="11022807" cy="65841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022807" cy="658415"/>
            </a:xfrm>
            <a:custGeom>
              <a:avLst/>
              <a:gdLst/>
              <a:ahLst/>
              <a:cxnLst/>
              <a:rect r="r" b="b" t="t" l="l"/>
              <a:pathLst>
                <a:path h="658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Have lower compensation.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1354" y="660647"/>
            <a:ext cx="6952539" cy="921099"/>
            <a:chOff x="0" y="0"/>
            <a:chExt cx="9270052" cy="1228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70052" cy="1228132"/>
            </a:xfrm>
            <a:custGeom>
              <a:avLst/>
              <a:gdLst/>
              <a:ahLst/>
              <a:cxnLst/>
              <a:rect r="r" b="b" t="t" l="l"/>
              <a:pathLst>
                <a:path h="1228132" w="9270052">
                  <a:moveTo>
                    <a:pt x="0" y="0"/>
                  </a:moveTo>
                  <a:lnTo>
                    <a:pt x="9270052" y="0"/>
                  </a:lnTo>
                  <a:lnTo>
                    <a:pt x="9270052" y="1228132"/>
                  </a:lnTo>
                  <a:lnTo>
                    <a:pt x="0" y="1228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270052" cy="12567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50"/>
                </a:lnSpc>
              </a:pPr>
              <a:r>
                <a:rPr lang="en-US" sz="41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Age Group Distribution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840879" y="1808261"/>
            <a:ext cx="12928401" cy="7239892"/>
          </a:xfrm>
          <a:custGeom>
            <a:avLst/>
            <a:gdLst/>
            <a:ahLst/>
            <a:cxnLst/>
            <a:rect r="r" b="b" t="t" l="l"/>
            <a:pathLst>
              <a:path h="7239892" w="12928401">
                <a:moveTo>
                  <a:pt x="0" y="0"/>
                </a:moveTo>
                <a:lnTo>
                  <a:pt x="12928401" y="0"/>
                </a:lnTo>
                <a:lnTo>
                  <a:pt x="12928401" y="7239893"/>
                </a:lnTo>
                <a:lnTo>
                  <a:pt x="0" y="7239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" r="0" b="-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0879" y="9318426"/>
            <a:ext cx="16606242" cy="384274"/>
            <a:chOff x="0" y="0"/>
            <a:chExt cx="22141657" cy="512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41656" cy="512365"/>
            </a:xfrm>
            <a:custGeom>
              <a:avLst/>
              <a:gdLst/>
              <a:ahLst/>
              <a:cxnLst/>
              <a:rect r="r" b="b" t="t" l="l"/>
              <a:pathLst>
                <a:path h="512365" w="22141656">
                  <a:moveTo>
                    <a:pt x="0" y="0"/>
                  </a:moveTo>
                  <a:lnTo>
                    <a:pt x="22141656" y="0"/>
                  </a:lnTo>
                  <a:lnTo>
                    <a:pt x="22141656" y="512365"/>
                  </a:lnTo>
                  <a:lnTo>
                    <a:pt x="0" y="51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2141657" cy="5885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The largest segment (41%) is aged 26-35. The second largest segment (31%) is aged 36-45.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0046" y="3958829"/>
            <a:ext cx="6858000" cy="857250"/>
            <a:chOff x="0" y="0"/>
            <a:chExt cx="9144000" cy="114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4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144000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Salary Slabs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0046" y="5556648"/>
            <a:ext cx="7687567" cy="493811"/>
            <a:chOff x="0" y="0"/>
            <a:chExt cx="10250090" cy="6584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Most employees earn up to $5K monthly.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29911" y="5556648"/>
            <a:ext cx="7687567" cy="493811"/>
            <a:chOff x="0" y="0"/>
            <a:chExt cx="10250090" cy="6584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Hourly rates vary between $63.7-$66.8.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0046" y="1706016"/>
            <a:ext cx="8063954" cy="1172782"/>
            <a:chOff x="0" y="0"/>
            <a:chExt cx="10751938" cy="15637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1938" cy="1563709"/>
            </a:xfrm>
            <a:custGeom>
              <a:avLst/>
              <a:gdLst/>
              <a:ahLst/>
              <a:cxnLst/>
              <a:rect r="r" b="b" t="t" l="l"/>
              <a:pathLst>
                <a:path h="1563709" w="10751938">
                  <a:moveTo>
                    <a:pt x="0" y="0"/>
                  </a:moveTo>
                  <a:lnTo>
                    <a:pt x="10751938" y="0"/>
                  </a:lnTo>
                  <a:lnTo>
                    <a:pt x="10751938" y="1563709"/>
                  </a:lnTo>
                  <a:lnTo>
                    <a:pt x="0" y="1563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751938" cy="15922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Attrition Rate Analysis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80046" y="3026122"/>
            <a:ext cx="1543050" cy="1851571"/>
          </a:xfrm>
          <a:custGeom>
            <a:avLst/>
            <a:gdLst/>
            <a:ahLst/>
            <a:cxnLst/>
            <a:rect r="r" b="b" t="t" l="l"/>
            <a:pathLst>
              <a:path h="1851571" w="1543050">
                <a:moveTo>
                  <a:pt x="0" y="0"/>
                </a:moveTo>
                <a:lnTo>
                  <a:pt x="1543050" y="0"/>
                </a:lnTo>
                <a:lnTo>
                  <a:pt x="1543050" y="1851572"/>
                </a:lnTo>
                <a:lnTo>
                  <a:pt x="0" y="1851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" t="0" r="-10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085951" y="3334642"/>
            <a:ext cx="3429000" cy="428625"/>
            <a:chOff x="0" y="0"/>
            <a:chExt cx="4572000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Identify Factors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85951" y="3948410"/>
            <a:ext cx="7264004" cy="493811"/>
            <a:chOff x="0" y="0"/>
            <a:chExt cx="9685338" cy="6584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85338" cy="658415"/>
            </a:xfrm>
            <a:custGeom>
              <a:avLst/>
              <a:gdLst/>
              <a:ahLst/>
              <a:cxnLst/>
              <a:rect r="r" b="b" t="t" l="l"/>
              <a:pathLst>
                <a:path h="658415" w="9685338">
                  <a:moveTo>
                    <a:pt x="0" y="0"/>
                  </a:moveTo>
                  <a:lnTo>
                    <a:pt x="9685338" y="0"/>
                  </a:lnTo>
                  <a:lnTo>
                    <a:pt x="968533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968533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Determine the reasons for attrition.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080046" y="4877692"/>
            <a:ext cx="1543050" cy="1851571"/>
          </a:xfrm>
          <a:custGeom>
            <a:avLst/>
            <a:gdLst/>
            <a:ahLst/>
            <a:cxnLst/>
            <a:rect r="r" b="b" t="t" l="l"/>
            <a:pathLst>
              <a:path h="1851571" w="1543050">
                <a:moveTo>
                  <a:pt x="0" y="0"/>
                </a:moveTo>
                <a:lnTo>
                  <a:pt x="1543050" y="0"/>
                </a:lnTo>
                <a:lnTo>
                  <a:pt x="1543050" y="1851572"/>
                </a:lnTo>
                <a:lnTo>
                  <a:pt x="0" y="1851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" t="0" r="-10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085951" y="5186214"/>
            <a:ext cx="3547319" cy="428625"/>
            <a:chOff x="0" y="0"/>
            <a:chExt cx="4729758" cy="571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9758" cy="571500"/>
            </a:xfrm>
            <a:custGeom>
              <a:avLst/>
              <a:gdLst/>
              <a:ahLst/>
              <a:cxnLst/>
              <a:rect r="r" b="b" t="t" l="l"/>
              <a:pathLst>
                <a:path h="571500" w="4729758">
                  <a:moveTo>
                    <a:pt x="0" y="0"/>
                  </a:moveTo>
                  <a:lnTo>
                    <a:pt x="4729758" y="0"/>
                  </a:lnTo>
                  <a:lnTo>
                    <a:pt x="4729758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729758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Implement Strategies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85951" y="5799981"/>
            <a:ext cx="7264004" cy="493811"/>
            <a:chOff x="0" y="0"/>
            <a:chExt cx="9685338" cy="6584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85338" cy="658415"/>
            </a:xfrm>
            <a:custGeom>
              <a:avLst/>
              <a:gdLst/>
              <a:ahLst/>
              <a:cxnLst/>
              <a:rect r="r" b="b" t="t" l="l"/>
              <a:pathLst>
                <a:path h="658415" w="9685338">
                  <a:moveTo>
                    <a:pt x="0" y="0"/>
                  </a:moveTo>
                  <a:lnTo>
                    <a:pt x="9685338" y="0"/>
                  </a:lnTo>
                  <a:lnTo>
                    <a:pt x="968533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968533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To retain valuable talent.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80046" y="6729264"/>
            <a:ext cx="1543050" cy="1851571"/>
          </a:xfrm>
          <a:custGeom>
            <a:avLst/>
            <a:gdLst/>
            <a:ahLst/>
            <a:cxnLst/>
            <a:rect r="r" b="b" t="t" l="l"/>
            <a:pathLst>
              <a:path h="1851571" w="1543050">
                <a:moveTo>
                  <a:pt x="0" y="0"/>
                </a:moveTo>
                <a:lnTo>
                  <a:pt x="1543050" y="0"/>
                </a:lnTo>
                <a:lnTo>
                  <a:pt x="1543050" y="1851571"/>
                </a:lnTo>
                <a:lnTo>
                  <a:pt x="0" y="18515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" t="0" r="-10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3085951" y="7037785"/>
            <a:ext cx="3429000" cy="428625"/>
            <a:chOff x="0" y="0"/>
            <a:chExt cx="4572000" cy="571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Monitor Impact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085951" y="7651551"/>
            <a:ext cx="7264004" cy="493811"/>
            <a:chOff x="0" y="0"/>
            <a:chExt cx="9685338" cy="6584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85338" cy="658415"/>
            </a:xfrm>
            <a:custGeom>
              <a:avLst/>
              <a:gdLst/>
              <a:ahLst/>
              <a:cxnLst/>
              <a:rect r="r" b="b" t="t" l="l"/>
              <a:pathLst>
                <a:path h="658415" w="9685338">
                  <a:moveTo>
                    <a:pt x="0" y="0"/>
                  </a:moveTo>
                  <a:lnTo>
                    <a:pt x="9685338" y="0"/>
                  </a:lnTo>
                  <a:lnTo>
                    <a:pt x="968533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968533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Assess effectiveness of retention efforts.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857625"/>
          </a:xfrm>
          <a:custGeom>
            <a:avLst/>
            <a:gdLst/>
            <a:ahLst/>
            <a:cxnLst/>
            <a:rect r="r" b="b" t="t" l="l"/>
            <a:pathLst>
              <a:path h="3857625" w="18288000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046" y="5037087"/>
            <a:ext cx="6858000" cy="857250"/>
            <a:chOff x="0" y="0"/>
            <a:chExt cx="9144000" cy="114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144000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Recommendations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0521" y="6347669"/>
            <a:ext cx="5189339" cy="2769394"/>
            <a:chOff x="0" y="0"/>
            <a:chExt cx="6919118" cy="36925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6893687" cy="3667125"/>
            </a:xfrm>
            <a:custGeom>
              <a:avLst/>
              <a:gdLst/>
              <a:ahLst/>
              <a:cxnLst/>
              <a:rect r="r" b="b" t="t" l="l"/>
              <a:pathLst>
                <a:path h="3667125" w="689368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6720332" y="0"/>
                  </a:lnTo>
                  <a:cubicBezTo>
                    <a:pt x="6816089" y="0"/>
                    <a:pt x="6893687" y="77343"/>
                    <a:pt x="6893687" y="172847"/>
                  </a:cubicBezTo>
                  <a:lnTo>
                    <a:pt x="6893687" y="3494278"/>
                  </a:lnTo>
                  <a:cubicBezTo>
                    <a:pt x="6893687" y="3589782"/>
                    <a:pt x="6816089" y="3667125"/>
                    <a:pt x="672033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19087" cy="3692525"/>
            </a:xfrm>
            <a:custGeom>
              <a:avLst/>
              <a:gdLst/>
              <a:ahLst/>
              <a:cxnLst/>
              <a:rect r="r" b="b" t="t" l="l"/>
              <a:pathLst>
                <a:path h="3692525" w="691908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6733032" y="0"/>
                  </a:lnTo>
                  <a:lnTo>
                    <a:pt x="6733032" y="12700"/>
                  </a:lnTo>
                  <a:lnTo>
                    <a:pt x="6733032" y="0"/>
                  </a:lnTo>
                  <a:cubicBezTo>
                    <a:pt x="6835775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3506978"/>
                  </a:lnTo>
                  <a:lnTo>
                    <a:pt x="6906387" y="3506978"/>
                  </a:lnTo>
                  <a:lnTo>
                    <a:pt x="6919087" y="3506978"/>
                  </a:lnTo>
                  <a:cubicBezTo>
                    <a:pt x="6919087" y="3609467"/>
                    <a:pt x="6835775" y="3692525"/>
                    <a:pt x="6733032" y="3692525"/>
                  </a:cubicBezTo>
                  <a:lnTo>
                    <a:pt x="6733032" y="3679825"/>
                  </a:lnTo>
                  <a:lnTo>
                    <a:pt x="673303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6733032" y="3667125"/>
                  </a:lnTo>
                  <a:cubicBezTo>
                    <a:pt x="6821805" y="3667125"/>
                    <a:pt x="6893687" y="3595370"/>
                    <a:pt x="6893687" y="3506978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303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7616" y="6684764"/>
            <a:ext cx="3429000" cy="428625"/>
            <a:chOff x="0" y="0"/>
            <a:chExt cx="4572000" cy="571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Tailor HR Strategies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7616" y="7298531"/>
            <a:ext cx="4515148" cy="987624"/>
            <a:chOff x="0" y="0"/>
            <a:chExt cx="6020197" cy="13168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0197" cy="1316832"/>
            </a:xfrm>
            <a:custGeom>
              <a:avLst/>
              <a:gdLst/>
              <a:ahLst/>
              <a:cxnLst/>
              <a:rect r="r" b="b" t="t" l="l"/>
              <a:pathLst>
                <a:path h="1316832" w="6020197">
                  <a:moveTo>
                    <a:pt x="0" y="0"/>
                  </a:moveTo>
                  <a:lnTo>
                    <a:pt x="6020197" y="0"/>
                  </a:lnTo>
                  <a:lnTo>
                    <a:pt x="6020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602019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Based on job satisfaction insights to address employee concerns.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49330" y="6347669"/>
            <a:ext cx="5189339" cy="2769394"/>
            <a:chOff x="0" y="0"/>
            <a:chExt cx="6919118" cy="36925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893687" cy="3667125"/>
            </a:xfrm>
            <a:custGeom>
              <a:avLst/>
              <a:gdLst/>
              <a:ahLst/>
              <a:cxnLst/>
              <a:rect r="r" b="b" t="t" l="l"/>
              <a:pathLst>
                <a:path h="3667125" w="689368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6720332" y="0"/>
                  </a:lnTo>
                  <a:cubicBezTo>
                    <a:pt x="6816089" y="0"/>
                    <a:pt x="6893687" y="77343"/>
                    <a:pt x="6893687" y="172847"/>
                  </a:cubicBezTo>
                  <a:lnTo>
                    <a:pt x="6893687" y="3494278"/>
                  </a:lnTo>
                  <a:cubicBezTo>
                    <a:pt x="6893687" y="3589782"/>
                    <a:pt x="6816089" y="3667125"/>
                    <a:pt x="672033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19087" cy="3692525"/>
            </a:xfrm>
            <a:custGeom>
              <a:avLst/>
              <a:gdLst/>
              <a:ahLst/>
              <a:cxnLst/>
              <a:rect r="r" b="b" t="t" l="l"/>
              <a:pathLst>
                <a:path h="3692525" w="691908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6733032" y="0"/>
                  </a:lnTo>
                  <a:lnTo>
                    <a:pt x="6733032" y="12700"/>
                  </a:lnTo>
                  <a:lnTo>
                    <a:pt x="6733032" y="0"/>
                  </a:lnTo>
                  <a:cubicBezTo>
                    <a:pt x="6835775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3506978"/>
                  </a:lnTo>
                  <a:lnTo>
                    <a:pt x="6906387" y="3506978"/>
                  </a:lnTo>
                  <a:lnTo>
                    <a:pt x="6919087" y="3506978"/>
                  </a:lnTo>
                  <a:cubicBezTo>
                    <a:pt x="6919087" y="3609467"/>
                    <a:pt x="6835775" y="3692525"/>
                    <a:pt x="6733032" y="3692525"/>
                  </a:cubicBezTo>
                  <a:lnTo>
                    <a:pt x="6733032" y="3679825"/>
                  </a:lnTo>
                  <a:lnTo>
                    <a:pt x="673303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6733032" y="3667125"/>
                  </a:lnTo>
                  <a:cubicBezTo>
                    <a:pt x="6821805" y="3667125"/>
                    <a:pt x="6893687" y="3595370"/>
                    <a:pt x="6893687" y="3506978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303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86426" y="6684764"/>
            <a:ext cx="3729186" cy="428625"/>
            <a:chOff x="0" y="0"/>
            <a:chExt cx="4972248" cy="571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72248" cy="571500"/>
            </a:xfrm>
            <a:custGeom>
              <a:avLst/>
              <a:gdLst/>
              <a:ahLst/>
              <a:cxnLst/>
              <a:rect r="r" b="b" t="t" l="l"/>
              <a:pathLst>
                <a:path h="571500" w="4972248">
                  <a:moveTo>
                    <a:pt x="0" y="0"/>
                  </a:moveTo>
                  <a:lnTo>
                    <a:pt x="4972248" y="0"/>
                  </a:lnTo>
                  <a:lnTo>
                    <a:pt x="4972248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972248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Address Attrition Rate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86426" y="7298531"/>
            <a:ext cx="4515148" cy="1481435"/>
            <a:chOff x="0" y="0"/>
            <a:chExt cx="6020197" cy="19752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20197" cy="1975247"/>
            </a:xfrm>
            <a:custGeom>
              <a:avLst/>
              <a:gdLst/>
              <a:ahLst/>
              <a:cxnLst/>
              <a:rect r="r" b="b" t="t" l="l"/>
              <a:pathLst>
                <a:path h="1975247" w="6020197">
                  <a:moveTo>
                    <a:pt x="0" y="0"/>
                  </a:moveTo>
                  <a:lnTo>
                    <a:pt x="6020197" y="0"/>
                  </a:lnTo>
                  <a:lnTo>
                    <a:pt x="6020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020197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Implement targeted retention programs to reduce employee turnover.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28140" y="6347669"/>
            <a:ext cx="5189339" cy="2769394"/>
            <a:chOff x="0" y="0"/>
            <a:chExt cx="6919118" cy="36925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6893687" cy="3667125"/>
            </a:xfrm>
            <a:custGeom>
              <a:avLst/>
              <a:gdLst/>
              <a:ahLst/>
              <a:cxnLst/>
              <a:rect r="r" b="b" t="t" l="l"/>
              <a:pathLst>
                <a:path h="3667125" w="689368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6720332" y="0"/>
                  </a:lnTo>
                  <a:cubicBezTo>
                    <a:pt x="6816089" y="0"/>
                    <a:pt x="6893687" y="77343"/>
                    <a:pt x="6893687" y="172847"/>
                  </a:cubicBezTo>
                  <a:lnTo>
                    <a:pt x="6893687" y="3494278"/>
                  </a:lnTo>
                  <a:cubicBezTo>
                    <a:pt x="6893687" y="3589782"/>
                    <a:pt x="6816089" y="3667125"/>
                    <a:pt x="672033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19087" cy="3692525"/>
            </a:xfrm>
            <a:custGeom>
              <a:avLst/>
              <a:gdLst/>
              <a:ahLst/>
              <a:cxnLst/>
              <a:rect r="r" b="b" t="t" l="l"/>
              <a:pathLst>
                <a:path h="3692525" w="691908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6733032" y="0"/>
                  </a:lnTo>
                  <a:lnTo>
                    <a:pt x="6733032" y="12700"/>
                  </a:lnTo>
                  <a:lnTo>
                    <a:pt x="6733032" y="0"/>
                  </a:lnTo>
                  <a:cubicBezTo>
                    <a:pt x="6835775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3506978"/>
                  </a:lnTo>
                  <a:lnTo>
                    <a:pt x="6906387" y="3506978"/>
                  </a:lnTo>
                  <a:lnTo>
                    <a:pt x="6919087" y="3506978"/>
                  </a:lnTo>
                  <a:cubicBezTo>
                    <a:pt x="6919087" y="3609467"/>
                    <a:pt x="6835775" y="3692525"/>
                    <a:pt x="6733032" y="3692525"/>
                  </a:cubicBezTo>
                  <a:lnTo>
                    <a:pt x="6733032" y="3679825"/>
                  </a:lnTo>
                  <a:lnTo>
                    <a:pt x="673303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6733032" y="3667125"/>
                  </a:lnTo>
                  <a:cubicBezTo>
                    <a:pt x="6821805" y="3667125"/>
                    <a:pt x="6893687" y="3595370"/>
                    <a:pt x="6893687" y="3506978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303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365236" y="6684764"/>
            <a:ext cx="4132361" cy="428625"/>
            <a:chOff x="0" y="0"/>
            <a:chExt cx="5509815" cy="571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09815" cy="571500"/>
            </a:xfrm>
            <a:custGeom>
              <a:avLst/>
              <a:gdLst/>
              <a:ahLst/>
              <a:cxnLst/>
              <a:rect r="r" b="b" t="t" l="l"/>
              <a:pathLst>
                <a:path h="571500" w="5509815">
                  <a:moveTo>
                    <a:pt x="0" y="0"/>
                  </a:moveTo>
                  <a:lnTo>
                    <a:pt x="5509815" y="0"/>
                  </a:lnTo>
                  <a:lnTo>
                    <a:pt x="5509815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509815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Review Salary Structures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65236" y="7298531"/>
            <a:ext cx="4515148" cy="1481435"/>
            <a:chOff x="0" y="0"/>
            <a:chExt cx="6020197" cy="19752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020197" cy="1975247"/>
            </a:xfrm>
            <a:custGeom>
              <a:avLst/>
              <a:gdLst/>
              <a:ahLst/>
              <a:cxnLst/>
              <a:rect r="r" b="b" t="t" l="l"/>
              <a:pathLst>
                <a:path h="1975247" w="6020197">
                  <a:moveTo>
                    <a:pt x="0" y="0"/>
                  </a:moveTo>
                  <a:lnTo>
                    <a:pt x="6020197" y="0"/>
                  </a:lnTo>
                  <a:lnTo>
                    <a:pt x="6020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6020197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Ensure competitiveness in the market to attract and retain top talent.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0046" y="2905274"/>
            <a:ext cx="9269909" cy="1714500"/>
            <a:chOff x="0" y="0"/>
            <a:chExt cx="12359878" cy="228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59878" cy="2286000"/>
            </a:xfrm>
            <a:custGeom>
              <a:avLst/>
              <a:gdLst/>
              <a:ahLst/>
              <a:cxnLst/>
              <a:rect r="r" b="b" t="t" l="l"/>
              <a:pathLst>
                <a:path h="2286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359878" cy="2314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Takeaways &amp; Next Steps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0046" y="5082629"/>
            <a:ext cx="9269909" cy="493811"/>
            <a:chOff x="0" y="0"/>
            <a:chExt cx="12359878" cy="6584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59878" cy="658415"/>
            </a:xfrm>
            <a:custGeom>
              <a:avLst/>
              <a:gdLst/>
              <a:ahLst/>
              <a:cxnLst/>
              <a:rect r="r" b="b" t="t" l="l"/>
              <a:pathLst>
                <a:path h="658415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35987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Leverage data to inform HR decisions.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0046" y="5684341"/>
            <a:ext cx="9269909" cy="493811"/>
            <a:chOff x="0" y="0"/>
            <a:chExt cx="12359878" cy="6584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59878" cy="658415"/>
            </a:xfrm>
            <a:custGeom>
              <a:avLst/>
              <a:gdLst/>
              <a:ahLst/>
              <a:cxnLst/>
              <a:rect r="r" b="b" t="t" l="l"/>
              <a:pathLst>
                <a:path h="658415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235987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Prioritize employee satisfaction and retention.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0046" y="6286054"/>
            <a:ext cx="9269909" cy="493811"/>
            <a:chOff x="0" y="0"/>
            <a:chExt cx="12359878" cy="6584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59878" cy="658415"/>
            </a:xfrm>
            <a:custGeom>
              <a:avLst/>
              <a:gdLst/>
              <a:ahLst/>
              <a:cxnLst/>
              <a:rect r="r" b="b" t="t" l="l"/>
              <a:pathLst>
                <a:path h="658415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235987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Regularly update the HR analytics dashboard.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0046" y="6887766"/>
            <a:ext cx="9269909" cy="493811"/>
            <a:chOff x="0" y="0"/>
            <a:chExt cx="12359878" cy="6584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59878" cy="658415"/>
            </a:xfrm>
            <a:custGeom>
              <a:avLst/>
              <a:gdLst/>
              <a:ahLst/>
              <a:cxnLst/>
              <a:rect r="r" b="b" t="t" l="l"/>
              <a:pathLst>
                <a:path h="658415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2359878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Implement recommendations for improvement.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DAGfX66k8WM</dc:identifier>
  <dcterms:modified xsi:type="dcterms:W3CDTF">2011-08-01T06:04:30Z</dcterms:modified>
  <cp:revision>1</cp:revision>
  <dc:title>Thank You</dc:title>
</cp:coreProperties>
</file>